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</p:sldIdLst>
  <p:sldSz cx="7556500" cy="10680700"/>
  <p:notesSz cx="7556500" cy="10680700"/>
  <p:embeddedFontLst>
    <p:embeddedFont>
      <p:font typeface="EJQKNG+Calibri Bold Italic" panose="020B0604020202020204" charset="0"/>
      <p:regular r:id="rId4"/>
    </p:embeddedFont>
    <p:embeddedFont>
      <p:font typeface="HFTADW+Calibri-Bold" panose="020B0604020202020204" charset="0"/>
      <p:regular r:id="rId5"/>
    </p:embeddedFont>
    <p:embeddedFont>
      <p:font typeface="HGWSKO+Calibri Bold" panose="020B0604020202020204" charset="0"/>
      <p:regular r:id="rId6"/>
    </p:embeddedFont>
    <p:embeddedFont>
      <p:font typeface="HMHATJ+Calibri" panose="020B0604020202020204" charset="0"/>
      <p:regular r:id="rId7"/>
    </p:embeddedFont>
    <p:embeddedFont>
      <p:font typeface="MQHOLK+Calibri-BoldItalic" panose="020B0604020202020204" charset="0"/>
      <p:regular r:id="rId8"/>
    </p:embeddedFont>
    <p:embeddedFont>
      <p:font typeface="NGQJGE+Symbol" panose="020B0604020202020204" charset="0"/>
      <p:regular r:id="rId9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.lequesne@gmail.com" initials="" lastIdx="1" clrIdx="0">
    <p:extLst>
      <p:ext uri="{19B8F6BF-5375-455C-9EA6-DF929625EA0E}">
        <p15:presenceInfo xmlns:p15="http://schemas.microsoft.com/office/powerpoint/2012/main" userId="36a05b35f2175d3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958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commentAuthors" Target="commentAuthor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pinay.accueil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7541261" cy="10680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06089" y="1228959"/>
            <a:ext cx="2900942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D65E7"/>
                </a:solidFill>
                <a:latin typeface="HGWSKO+Calibri Bold"/>
                <a:cs typeface="HGWSKO+Calibri Bold"/>
              </a:rPr>
              <a:t>Le 12 mai</a:t>
            </a:r>
            <a:r>
              <a:rPr sz="2400" b="1" spc="-18" dirty="0">
                <a:solidFill>
                  <a:srgbClr val="0D65E7"/>
                </a:solidFill>
                <a:latin typeface="HGWSKO+Calibri Bold"/>
                <a:cs typeface="HGWSKO+Calibri Bold"/>
              </a:rPr>
              <a:t> </a:t>
            </a:r>
            <a:r>
              <a:rPr sz="2400" b="1" dirty="0">
                <a:solidFill>
                  <a:srgbClr val="0D65E7"/>
                </a:solidFill>
                <a:latin typeface="HGWSKO+Calibri Bold"/>
                <a:cs typeface="HGWSKO+Calibri Bold"/>
              </a:rPr>
              <a:t>2024 à 12</a:t>
            </a:r>
            <a:r>
              <a:rPr sz="2400" b="1" spc="11" dirty="0">
                <a:solidFill>
                  <a:srgbClr val="0D65E7"/>
                </a:solidFill>
                <a:latin typeface="HGWSKO+Calibri Bold"/>
                <a:cs typeface="HGWSKO+Calibri Bold"/>
              </a:rPr>
              <a:t> </a:t>
            </a:r>
            <a:r>
              <a:rPr sz="2400" b="1" dirty="0">
                <a:solidFill>
                  <a:srgbClr val="0D65E7"/>
                </a:solidFill>
                <a:latin typeface="HGWSKO+Calibri Bold"/>
                <a:cs typeface="HGWSKO+Calibri Bold"/>
              </a:rPr>
              <a:t>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51250" y="1630278"/>
            <a:ext cx="2542162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D65E7"/>
                </a:solidFill>
                <a:latin typeface="HGWSKO+Calibri Bold"/>
                <a:cs typeface="HGWSKO+Calibri Bold"/>
              </a:rPr>
              <a:t>Salle</a:t>
            </a:r>
            <a:r>
              <a:rPr sz="2400" b="1" spc="11" dirty="0">
                <a:solidFill>
                  <a:srgbClr val="0D65E7"/>
                </a:solidFill>
                <a:latin typeface="HGWSKO+Calibri Bold"/>
                <a:cs typeface="HGWSKO+Calibri Bold"/>
              </a:rPr>
              <a:t> </a:t>
            </a:r>
            <a:r>
              <a:rPr sz="2400" b="1" dirty="0">
                <a:solidFill>
                  <a:srgbClr val="0D65E7"/>
                </a:solidFill>
                <a:latin typeface="HGWSKO+Calibri Bold"/>
                <a:cs typeface="HGWSKO+Calibri Bold"/>
              </a:rPr>
              <a:t>des</a:t>
            </a:r>
            <a:r>
              <a:rPr sz="2400" b="1" spc="14" dirty="0">
                <a:solidFill>
                  <a:srgbClr val="0D65E7"/>
                </a:solidFill>
                <a:latin typeface="HGWSKO+Calibri Bold"/>
                <a:cs typeface="HGWSKO+Calibri Bold"/>
              </a:rPr>
              <a:t> </a:t>
            </a:r>
            <a:r>
              <a:rPr sz="2400" b="1" spc="-27" dirty="0">
                <a:solidFill>
                  <a:srgbClr val="0D65E7"/>
                </a:solidFill>
                <a:latin typeface="HGWSKO+Calibri Bold"/>
                <a:cs typeface="HGWSKO+Calibri Bold"/>
              </a:rPr>
              <a:t>Templiers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66031" y="2033413"/>
            <a:ext cx="712626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b="1" u="sng" dirty="0">
                <a:solidFill>
                  <a:srgbClr val="0D65E7"/>
                </a:solidFill>
                <a:latin typeface="HGWSKO+Calibri Bold"/>
                <a:cs typeface="HGWSKO+Calibri Bold"/>
              </a:rPr>
              <a:t>Menu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747770" y="2437383"/>
            <a:ext cx="2352736" cy="9561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0801" marR="0">
              <a:lnSpc>
                <a:spcPts val="1708"/>
              </a:lnSpc>
              <a:spcBef>
                <a:spcPts val="0"/>
              </a:spcBef>
              <a:spcAft>
                <a:spcPts val="0"/>
              </a:spcAft>
            </a:pP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Apériꢁf</a:t>
            </a:r>
          </a:p>
          <a:p>
            <a:pPr marL="505459" marR="0">
              <a:lnSpc>
                <a:spcPts val="1708"/>
              </a:lnSpc>
              <a:spcBef>
                <a:spcPts val="131"/>
              </a:spcBef>
              <a:spcAft>
                <a:spcPts val="0"/>
              </a:spcAft>
            </a:pP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Salade</a:t>
            </a:r>
            <a:r>
              <a:rPr sz="1400" b="1" i="1" spc="-12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Landaise</a:t>
            </a:r>
          </a:p>
          <a:p>
            <a:pPr marL="0" marR="0">
              <a:lnSpc>
                <a:spcPts val="1708"/>
              </a:lnSpc>
              <a:spcBef>
                <a:spcPts val="181"/>
              </a:spcBef>
              <a:spcAft>
                <a:spcPts val="0"/>
              </a:spcAft>
            </a:pP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Brocheꢀe poulet et son graꢁn</a:t>
            </a:r>
          </a:p>
          <a:p>
            <a:pPr marL="772159" marR="0">
              <a:lnSpc>
                <a:spcPts val="1708"/>
              </a:lnSpc>
              <a:spcBef>
                <a:spcPts val="131"/>
              </a:spcBef>
              <a:spcAft>
                <a:spcPts val="0"/>
              </a:spcAft>
            </a:pP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Fromage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222750" y="3375024"/>
            <a:ext cx="1402341" cy="7223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8234" marR="0">
              <a:lnSpc>
                <a:spcPts val="1708"/>
              </a:lnSpc>
              <a:spcBef>
                <a:spcPts val="0"/>
              </a:spcBef>
              <a:spcAft>
                <a:spcPts val="0"/>
              </a:spcAft>
            </a:pP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Dessert</a:t>
            </a:r>
          </a:p>
          <a:p>
            <a:pPr marL="460121" marR="0">
              <a:lnSpc>
                <a:spcPts val="1708"/>
              </a:lnSpc>
              <a:spcBef>
                <a:spcPts val="130"/>
              </a:spcBef>
              <a:spcAft>
                <a:spcPts val="0"/>
              </a:spcAft>
            </a:pP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Café</a:t>
            </a:r>
          </a:p>
          <a:p>
            <a:pPr marL="0" marR="0">
              <a:lnSpc>
                <a:spcPts val="1708"/>
              </a:lnSpc>
              <a:spcBef>
                <a:spcPts val="181"/>
              </a:spcBef>
              <a:spcAft>
                <a:spcPts val="0"/>
              </a:spcAft>
            </a:pP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Boissons incluses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806575" y="4167394"/>
            <a:ext cx="4245951" cy="660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b="1" i="1" spc="-18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N’oubliez</a:t>
            </a:r>
            <a:r>
              <a:rPr sz="1800" b="1" i="1" spc="17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8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pas</a:t>
            </a:r>
            <a:r>
              <a:rPr sz="1800" b="1" i="1" spc="-24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8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vos assieꢀes,</a:t>
            </a:r>
            <a:r>
              <a:rPr sz="1800" b="1" i="1" spc="12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8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couverts,</a:t>
            </a:r>
            <a:r>
              <a:rPr sz="1800" b="1" i="1" spc="12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8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verres</a:t>
            </a:r>
          </a:p>
          <a:p>
            <a:pPr marL="701420" marR="0">
              <a:lnSpc>
                <a:spcPts val="2200"/>
              </a:lnSpc>
              <a:spcBef>
                <a:spcPts val="500"/>
              </a:spcBef>
              <a:spcAft>
                <a:spcPts val="0"/>
              </a:spcAft>
            </a:pPr>
            <a:r>
              <a:rPr sz="1800" b="1" i="1" spc="-38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Et</a:t>
            </a:r>
            <a:r>
              <a:rPr sz="1800" b="1" i="1" spc="45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800" b="1" i="1" spc="-16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n’arrivez</a:t>
            </a:r>
            <a:r>
              <a:rPr sz="1800" b="1" i="1" spc="17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8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pas</a:t>
            </a:r>
            <a:r>
              <a:rPr sz="1800" b="1" i="1" spc="-25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8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après</a:t>
            </a:r>
            <a:r>
              <a:rPr sz="1800" b="1" i="1" spc="-26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8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12h</a:t>
            </a:r>
            <a:r>
              <a:rPr sz="1800" b="1" i="1" spc="-22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800" b="1" i="1" spc="-13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30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849754" y="5236989"/>
            <a:ext cx="1240370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b="1" i="1" dirty="0">
                <a:solidFill>
                  <a:srgbClr val="000000"/>
                </a:solidFill>
                <a:latin typeface="EJQKNG+Calibri Bold Italic"/>
                <a:cs typeface="EJQKNG+Calibri Bold Italic"/>
              </a:rPr>
              <a:t>Inscripꢁons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489075" y="5790818"/>
            <a:ext cx="1963797" cy="956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08"/>
              </a:lnSpc>
              <a:spcBef>
                <a:spcPts val="0"/>
              </a:spcBef>
              <a:spcAft>
                <a:spcPts val="0"/>
              </a:spcAft>
            </a:pP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Adultes</a:t>
            </a:r>
            <a:r>
              <a:rPr sz="1400" b="1" i="1" spc="10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adhérents</a:t>
            </a:r>
            <a:r>
              <a:rPr sz="1400" b="1" i="1" spc="97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400" b="1" i="1" spc="-10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22</a:t>
            </a: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€</a:t>
            </a:r>
          </a:p>
          <a:p>
            <a:pPr marL="25400" marR="0">
              <a:lnSpc>
                <a:spcPts val="1708"/>
              </a:lnSpc>
              <a:spcBef>
                <a:spcPts val="131"/>
              </a:spcBef>
              <a:spcAft>
                <a:spcPts val="0"/>
              </a:spcAft>
            </a:pP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Adultes</a:t>
            </a:r>
            <a:r>
              <a:rPr sz="1400" b="1" i="1" spc="10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extérieurs</a:t>
            </a:r>
            <a:r>
              <a:rPr sz="1400" b="1" i="1" spc="649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30 €</a:t>
            </a:r>
          </a:p>
          <a:p>
            <a:pPr marL="0" marR="0">
              <a:lnSpc>
                <a:spcPts val="1708"/>
              </a:lnSpc>
              <a:spcBef>
                <a:spcPts val="184"/>
              </a:spcBef>
              <a:spcAft>
                <a:spcPts val="0"/>
              </a:spcAft>
            </a:pP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Enfant 7 – </a:t>
            </a:r>
            <a:r>
              <a:rPr sz="1400" b="1" i="1" spc="-10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12</a:t>
            </a: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ans</a:t>
            </a:r>
            <a:r>
              <a:rPr sz="1400" b="1" i="1" spc="1285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13</a:t>
            </a:r>
            <a:r>
              <a:rPr sz="1400" b="1" i="1" spc="318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€</a:t>
            </a:r>
          </a:p>
          <a:p>
            <a:pPr marL="388620" marR="0">
              <a:lnSpc>
                <a:spcPts val="1708"/>
              </a:lnSpc>
              <a:spcBef>
                <a:spcPts val="131"/>
              </a:spcBef>
              <a:spcAft>
                <a:spcPts val="0"/>
              </a:spcAft>
            </a:pP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-7 ans</a:t>
            </a:r>
            <a:r>
              <a:rPr sz="1400" b="1" i="1" spc="330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4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gratuit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50277" y="6889785"/>
            <a:ext cx="3042371" cy="630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64"/>
              </a:lnSpc>
              <a:spcBef>
                <a:spcPts val="0"/>
              </a:spcBef>
              <a:spcAft>
                <a:spcPts val="0"/>
              </a:spcAft>
            </a:pPr>
            <a:r>
              <a:rPr sz="1200" b="1" i="1" dirty="0">
                <a:solidFill>
                  <a:srgbClr val="FF0000"/>
                </a:solidFill>
                <a:latin typeface="EJQKNG+Calibri Bold Italic"/>
                <a:cs typeface="EJQKNG+Calibri Bold Italic"/>
              </a:rPr>
              <a:t>Formulaire à</a:t>
            </a:r>
            <a:r>
              <a:rPr sz="1200" b="1" i="1" spc="12" dirty="0">
                <a:solidFill>
                  <a:srgbClr val="FF0000"/>
                </a:solidFill>
                <a:latin typeface="EJQKNG+Calibri Bold Italic"/>
                <a:cs typeface="EJQKNG+Calibri Bold Italic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EJQKNG+Calibri Bold Italic"/>
                <a:cs typeface="EJQKNG+Calibri Bold Italic"/>
              </a:rPr>
              <a:t>retourner</a:t>
            </a:r>
            <a:r>
              <a:rPr sz="1200" b="1" i="1" spc="10" dirty="0">
                <a:solidFill>
                  <a:srgbClr val="FF0000"/>
                </a:solidFill>
                <a:latin typeface="EJQKNG+Calibri Bold Italic"/>
                <a:cs typeface="EJQKNG+Calibri Bold Italic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EJQKNG+Calibri Bold Italic"/>
                <a:cs typeface="EJQKNG+Calibri Bold Italic"/>
              </a:rPr>
              <a:t>au</a:t>
            </a:r>
            <a:r>
              <a:rPr sz="1200" b="1" i="1" spc="-10" dirty="0">
                <a:solidFill>
                  <a:srgbClr val="FF0000"/>
                </a:solidFill>
                <a:latin typeface="EJQKNG+Calibri Bold Italic"/>
                <a:cs typeface="EJQKNG+Calibri Bold Italic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EJQKNG+Calibri Bold Italic"/>
                <a:cs typeface="EJQKNG+Calibri Bold Italic"/>
              </a:rPr>
              <a:t>plus tard le </a:t>
            </a:r>
            <a:r>
              <a:rPr sz="1200" b="1" i="1" spc="28" dirty="0">
                <a:solidFill>
                  <a:srgbClr val="FF0000"/>
                </a:solidFill>
                <a:latin typeface="EJQKNG+Calibri Bold Italic"/>
                <a:cs typeface="EJQKNG+Calibri Bold Italic"/>
              </a:rPr>
              <a:t>1</a:t>
            </a:r>
            <a:r>
              <a:rPr sz="1200" b="1" i="1" baseline="33333" dirty="0">
                <a:solidFill>
                  <a:srgbClr val="FF0000"/>
                </a:solidFill>
                <a:latin typeface="EJQKNG+Calibri Bold Italic"/>
                <a:cs typeface="EJQKNG+Calibri Bold Italic"/>
              </a:rPr>
              <a:t>er </a:t>
            </a:r>
            <a:r>
              <a:rPr sz="1200" b="1" i="1" dirty="0">
                <a:solidFill>
                  <a:srgbClr val="FF0000"/>
                </a:solidFill>
                <a:latin typeface="EJQKNG+Calibri Bold Italic"/>
                <a:cs typeface="EJQKNG+Calibri Bold Italic"/>
              </a:rPr>
              <a:t>mai,</a:t>
            </a:r>
          </a:p>
          <a:p>
            <a:pPr marL="327596" marR="0">
              <a:lnSpc>
                <a:spcPts val="1464"/>
              </a:lnSpc>
              <a:spcBef>
                <a:spcPts val="65"/>
              </a:spcBef>
              <a:spcAft>
                <a:spcPts val="0"/>
              </a:spcAft>
            </a:pPr>
            <a:r>
              <a:rPr sz="12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à</a:t>
            </a:r>
            <a:r>
              <a:rPr sz="1200" b="1" i="1" spc="12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200" b="1" i="1" spc="-15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EPINAY-ACCUEIL,</a:t>
            </a:r>
            <a:r>
              <a:rPr sz="1200" b="1" i="1" spc="13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2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8 rue de l’Eglise,</a:t>
            </a:r>
          </a:p>
          <a:p>
            <a:pPr marL="696277" marR="0">
              <a:lnSpc>
                <a:spcPts val="1464"/>
              </a:lnSpc>
              <a:spcBef>
                <a:spcPts val="135"/>
              </a:spcBef>
              <a:spcAft>
                <a:spcPts val="0"/>
              </a:spcAft>
            </a:pPr>
            <a:r>
              <a:rPr sz="12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91360 </a:t>
            </a:r>
            <a:r>
              <a:rPr sz="1200" b="1" i="1" spc="-24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EPINAY</a:t>
            </a:r>
            <a:r>
              <a:rPr sz="1200" b="1" i="1" spc="28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2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sur ORGE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42657" y="7598463"/>
            <a:ext cx="3091021" cy="425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64"/>
              </a:lnSpc>
              <a:spcBef>
                <a:spcPts val="0"/>
              </a:spcBef>
              <a:spcAft>
                <a:spcPts val="0"/>
              </a:spcAft>
            </a:pPr>
            <a:r>
              <a:rPr sz="1200" b="1" i="1" spc="-25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Et</a:t>
            </a:r>
            <a:r>
              <a:rPr sz="1200" b="1" i="1" spc="37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2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accompagné</a:t>
            </a:r>
            <a:r>
              <a:rPr sz="1200" b="1" i="1" spc="-19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2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de votre</a:t>
            </a:r>
            <a:r>
              <a:rPr sz="1200" b="1" i="1" spc="15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2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règlement</a:t>
            </a:r>
            <a:r>
              <a:rPr sz="1200" b="1" i="1" spc="16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2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par</a:t>
            </a:r>
            <a:r>
              <a:rPr sz="1200" b="1" i="1" spc="-18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2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chèque</a:t>
            </a:r>
          </a:p>
          <a:p>
            <a:pPr marL="604837" marR="0">
              <a:lnSpc>
                <a:spcPts val="1464"/>
              </a:lnSpc>
              <a:spcBef>
                <a:spcPts val="67"/>
              </a:spcBef>
              <a:spcAft>
                <a:spcPts val="0"/>
              </a:spcAft>
            </a:pPr>
            <a:r>
              <a:rPr sz="12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à</a:t>
            </a:r>
            <a:r>
              <a:rPr sz="1200" b="1" i="1" spc="12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200" b="1" i="1" spc="-13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l’ordre</a:t>
            </a:r>
            <a:r>
              <a:rPr sz="12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d’Epinay</a:t>
            </a:r>
            <a:r>
              <a:rPr sz="1200" b="1" i="1" spc="24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 </a:t>
            </a:r>
            <a:r>
              <a:rPr sz="1200" b="1" i="1" dirty="0">
                <a:solidFill>
                  <a:srgbClr val="0D65E7"/>
                </a:solidFill>
                <a:latin typeface="EJQKNG+Calibri Bold Italic"/>
                <a:cs typeface="EJQKNG+Calibri Bold Italic"/>
              </a:rPr>
              <a:t>– Accueil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4487" y="1"/>
            <a:ext cx="7547526" cy="276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798"/>
          </a:p>
        </p:txBody>
      </p:sp>
      <p:sp>
        <p:nvSpPr>
          <p:cNvPr id="4" name="object 4"/>
          <p:cNvSpPr txBox="1"/>
          <p:nvPr/>
        </p:nvSpPr>
        <p:spPr>
          <a:xfrm>
            <a:off x="461145" y="578393"/>
            <a:ext cx="6497876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49"/>
              </a:lnSpc>
            </a:pPr>
            <a:r>
              <a:rPr sz="1199" spc="-18" dirty="0">
                <a:solidFill>
                  <a:srgbClr val="000000"/>
                </a:solidFill>
                <a:latin typeface="HMHATJ+Calibri"/>
                <a:cs typeface="HMHATJ+Calibri"/>
              </a:rPr>
              <a:t>Venez</a:t>
            </a:r>
            <a:r>
              <a:rPr sz="1199" spc="18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nombreux et en famille à 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notre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tradi</a:t>
            </a:r>
            <a:r>
              <a:rPr lang="fr-FR"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tio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nnel</a:t>
            </a: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 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 barbecue de printemps qui se</a:t>
            </a: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 tiendra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 :</a:t>
            </a:r>
          </a:p>
          <a:p>
            <a:pPr marL="1412120">
              <a:lnSpc>
                <a:spcPts val="1560"/>
              </a:lnSpc>
              <a:spcBef>
                <a:spcPts val="1106"/>
              </a:spcBef>
            </a:pPr>
            <a:r>
              <a:rPr sz="1498" b="1" dirty="0">
                <a:solidFill>
                  <a:srgbClr val="008CB4"/>
                </a:solidFill>
                <a:latin typeface="HFTADW+Calibri-Bold"/>
                <a:cs typeface="HFTADW+Calibri-Bold"/>
              </a:rPr>
              <a:t>Salle des </a:t>
            </a:r>
            <a:r>
              <a:rPr sz="1498" b="1" spc="-18" dirty="0">
                <a:solidFill>
                  <a:srgbClr val="008CB4"/>
                </a:solidFill>
                <a:latin typeface="HFTADW+Calibri-Bold"/>
                <a:cs typeface="HFTADW+Calibri-Bold"/>
              </a:rPr>
              <a:t>Templiers</a:t>
            </a:r>
            <a:r>
              <a:rPr sz="1498" b="1" spc="17" dirty="0">
                <a:solidFill>
                  <a:srgbClr val="008CB4"/>
                </a:solidFill>
                <a:latin typeface="HFTADW+Calibri-Bold"/>
                <a:cs typeface="HFTADW+Calibri-Bold"/>
              </a:rPr>
              <a:t> </a:t>
            </a:r>
            <a:r>
              <a:rPr sz="1498" b="1" dirty="0">
                <a:solidFill>
                  <a:srgbClr val="008CB4"/>
                </a:solidFill>
                <a:latin typeface="HFTADW+Calibri-Bold"/>
                <a:cs typeface="HFTADW+Calibri-Bold"/>
              </a:rPr>
              <a:t>Dimanche 12 mai 2024 à 12h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44" y="1250693"/>
            <a:ext cx="678593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49"/>
              </a:lnSpc>
            </a:pPr>
            <a:r>
              <a:rPr sz="1199" spc="-17" dirty="0">
                <a:solidFill>
                  <a:srgbClr val="000000"/>
                </a:solidFill>
                <a:latin typeface="HMHATJ+Calibri"/>
                <a:cs typeface="HMHATJ+Calibri"/>
              </a:rPr>
              <a:t>Vous</a:t>
            </a:r>
            <a:r>
              <a:rPr sz="1199" spc="17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trouverez, ci-dessous, le 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bulle</a:t>
            </a: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tin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d’inscrip</a:t>
            </a: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ti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on que vous devrez nous retourner 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accompagné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endParaRPr lang="fr-FR" sz="1199" dirty="0">
              <a:solidFill>
                <a:srgbClr val="000000"/>
              </a:solidFill>
              <a:latin typeface="HMHATJ+Calibri"/>
              <a:cs typeface="HMHATJ+Calibri"/>
            </a:endParaRPr>
          </a:p>
          <a:p>
            <a:pPr>
              <a:lnSpc>
                <a:spcPts val="1249"/>
              </a:lnSpc>
            </a:pPr>
            <a:endParaRPr lang="fr-FR" sz="1199" dirty="0">
              <a:solidFill>
                <a:srgbClr val="000000"/>
              </a:solidFill>
              <a:latin typeface="HMHATJ+Calibri"/>
              <a:cs typeface="HMHATJ+Calibri"/>
            </a:endParaRPr>
          </a:p>
          <a:p>
            <a:pPr>
              <a:lnSpc>
                <a:spcPts val="1249"/>
              </a:lnSpc>
            </a:pP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de 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votre</a:t>
            </a: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u="sng" dirty="0" err="1">
                <a:solidFill>
                  <a:srgbClr val="000000"/>
                </a:solidFill>
                <a:latin typeface="HMHATJ+Calibri"/>
                <a:cs typeface="HMHATJ+Calibri"/>
              </a:rPr>
              <a:t>règlement</a:t>
            </a:r>
            <a:r>
              <a:rPr sz="1199" u="sng" dirty="0">
                <a:solidFill>
                  <a:srgbClr val="000000"/>
                </a:solidFill>
                <a:latin typeface="HMHATJ+Calibri"/>
                <a:cs typeface="HMHATJ+Calibri"/>
              </a:rPr>
              <a:t> uniquement par chèque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 à </a:t>
            </a:r>
            <a:r>
              <a:rPr sz="1199" spc="-13" dirty="0">
                <a:solidFill>
                  <a:srgbClr val="000000"/>
                </a:solidFill>
                <a:latin typeface="HMHATJ+Calibri"/>
                <a:cs typeface="HMHATJ+Calibri"/>
              </a:rPr>
              <a:t>l’adresse</a:t>
            </a:r>
            <a:r>
              <a:rPr sz="1199" spc="13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ci-dessous :</a:t>
            </a:r>
            <a:endParaRPr lang="fr-FR" sz="1199" dirty="0">
              <a:solidFill>
                <a:srgbClr val="000000"/>
              </a:solidFill>
              <a:latin typeface="HMHATJ+Calibri"/>
              <a:cs typeface="HMHATJ+Calibri"/>
            </a:endParaRPr>
          </a:p>
          <a:p>
            <a:pPr>
              <a:lnSpc>
                <a:spcPts val="1249"/>
              </a:lnSpc>
            </a:pPr>
            <a:endParaRPr sz="1199" dirty="0">
              <a:solidFill>
                <a:srgbClr val="000000"/>
              </a:solidFill>
              <a:latin typeface="HMHATJ+Calibri"/>
              <a:cs typeface="HMHATJ+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4074" y="1758090"/>
            <a:ext cx="3744415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49"/>
              </a:lnSpc>
            </a:pPr>
            <a:r>
              <a:rPr sz="1199" spc="-17" dirty="0">
                <a:solidFill>
                  <a:srgbClr val="000000"/>
                </a:solidFill>
                <a:latin typeface="HMHATJ+Calibri"/>
                <a:cs typeface="HMHATJ+Calibri"/>
              </a:rPr>
              <a:t>EPINAY</a:t>
            </a:r>
            <a:r>
              <a:rPr sz="1199" spc="17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ACCUEIL, </a:t>
            </a:r>
            <a:endParaRPr lang="fr-FR" sz="1199" dirty="0">
              <a:solidFill>
                <a:srgbClr val="000000"/>
              </a:solidFill>
              <a:latin typeface="HMHATJ+Calibri"/>
              <a:cs typeface="HMHATJ+Calibri"/>
            </a:endParaRPr>
          </a:p>
          <a:p>
            <a:pPr>
              <a:lnSpc>
                <a:spcPts val="1249"/>
              </a:lnSpc>
            </a:pP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Mairie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spc="-12" dirty="0">
                <a:solidFill>
                  <a:srgbClr val="000000"/>
                </a:solidFill>
                <a:latin typeface="HMHATJ+Calibri"/>
                <a:cs typeface="HMHATJ+Calibri"/>
              </a:rPr>
              <a:t>d’EPINAY</a:t>
            </a:r>
            <a:r>
              <a:rPr sz="1199" spc="12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SUR ORGE</a:t>
            </a:r>
          </a:p>
          <a:p>
            <a:pPr marL="35675">
              <a:lnSpc>
                <a:spcPts val="1249"/>
              </a:lnSpc>
              <a:spcBef>
                <a:spcPts val="249"/>
              </a:spcBef>
            </a:pP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8 Rue de l’EGLISE, 91360 </a:t>
            </a:r>
            <a:r>
              <a:rPr sz="1199" spc="-17" dirty="0">
                <a:solidFill>
                  <a:srgbClr val="000000"/>
                </a:solidFill>
                <a:latin typeface="HMHATJ+Calibri"/>
                <a:cs typeface="HMHATJ+Calibri"/>
              </a:rPr>
              <a:t>EPINAY</a:t>
            </a:r>
            <a:r>
              <a:rPr sz="1199" spc="17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SUR ORGE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1145" y="2328913"/>
            <a:ext cx="58005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49"/>
              </a:lnSpc>
            </a:pPr>
            <a:r>
              <a:rPr sz="1199" b="1" u="sng" dirty="0" err="1">
                <a:solidFill>
                  <a:srgbClr val="000000"/>
                </a:solidFill>
                <a:latin typeface="HFTADW+Calibri-Bold"/>
                <a:cs typeface="HFTADW+Calibri-Bold"/>
              </a:rPr>
              <a:t>Consignes</a:t>
            </a:r>
            <a:r>
              <a:rPr sz="1199" b="1" u="sng" dirty="0">
                <a:solidFill>
                  <a:srgbClr val="000000"/>
                </a:solidFill>
                <a:latin typeface="HFTADW+Calibri-Bold"/>
                <a:cs typeface="HFTADW+Calibri-Bold"/>
              </a:rPr>
              <a:t> aﬁn </a:t>
            </a:r>
            <a:r>
              <a:rPr sz="1199" b="1" u="sng" spc="-11" dirty="0">
                <a:solidFill>
                  <a:srgbClr val="000000"/>
                </a:solidFill>
                <a:latin typeface="HFTADW+Calibri-Bold"/>
                <a:cs typeface="HFTADW+Calibri-Bold"/>
              </a:rPr>
              <a:t>d’assurer</a:t>
            </a:r>
            <a:r>
              <a:rPr sz="1199" b="1" u="sng" spc="12" dirty="0">
                <a:solidFill>
                  <a:srgbClr val="000000"/>
                </a:solidFill>
                <a:latin typeface="HFTADW+Calibri-Bold"/>
                <a:cs typeface="HFTADW+Calibri-Bold"/>
              </a:rPr>
              <a:t> </a:t>
            </a:r>
            <a:r>
              <a:rPr sz="1199" b="1" u="sng" dirty="0">
                <a:solidFill>
                  <a:srgbClr val="000000"/>
                </a:solidFill>
                <a:latin typeface="HFTADW+Calibri-Bold"/>
                <a:cs typeface="HFTADW+Calibri-Bold"/>
              </a:rPr>
              <a:t>la bonne </a:t>
            </a:r>
            <a:r>
              <a:rPr sz="1199" b="1" u="sng" dirty="0" err="1">
                <a:solidFill>
                  <a:srgbClr val="000000"/>
                </a:solidFill>
                <a:latin typeface="HFTADW+Calibri-Bold"/>
                <a:cs typeface="HFTADW+Calibri-Bold"/>
              </a:rPr>
              <a:t>organisa</a:t>
            </a:r>
            <a:r>
              <a:rPr lang="fr-FR" sz="1199" b="1" u="sng" dirty="0" err="1">
                <a:solidFill>
                  <a:srgbClr val="000000"/>
                </a:solidFill>
                <a:latin typeface="HFTADW+Calibri-Bold"/>
                <a:cs typeface="HFTADW+Calibri-Bold"/>
              </a:rPr>
              <a:t>tion</a:t>
            </a:r>
            <a:r>
              <a:rPr sz="1199" b="1" u="sng" dirty="0">
                <a:solidFill>
                  <a:srgbClr val="000000"/>
                </a:solidFill>
                <a:latin typeface="HFTADW+Calibri-Bold"/>
                <a:cs typeface="HFTADW+Calibri-Bold"/>
              </a:rPr>
              <a:t> de </a:t>
            </a:r>
            <a:r>
              <a:rPr sz="1199" b="1" u="sng" dirty="0" err="1">
                <a:solidFill>
                  <a:srgbClr val="000000"/>
                </a:solidFill>
                <a:latin typeface="HFTADW+Calibri-Bold"/>
                <a:cs typeface="HFTADW+Calibri-Bold"/>
              </a:rPr>
              <a:t>ce</a:t>
            </a:r>
            <a:r>
              <a:rPr lang="fr-FR" sz="1199" b="1" u="sng" dirty="0" err="1">
                <a:solidFill>
                  <a:srgbClr val="000000"/>
                </a:solidFill>
                <a:latin typeface="HFTADW+Calibri-Bold"/>
                <a:cs typeface="HFTADW+Calibri-Bold"/>
              </a:rPr>
              <a:t>tte</a:t>
            </a:r>
            <a:r>
              <a:rPr sz="1199" b="1" u="sng" dirty="0">
                <a:solidFill>
                  <a:srgbClr val="000000"/>
                </a:solidFill>
                <a:latin typeface="HFTADW+Calibri-Bold"/>
                <a:cs typeface="HFTADW+Calibri-Bold"/>
              </a:rPr>
              <a:t> journée </a:t>
            </a:r>
            <a:r>
              <a:rPr sz="1199" b="1" u="sng" dirty="0">
                <a:solidFill>
                  <a:srgbClr val="000000"/>
                </a:solidFill>
                <a:latin typeface="HMHATJ+Calibri"/>
                <a:cs typeface="HMHATJ+Calibri"/>
              </a:rPr>
              <a:t>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27527" y="2509521"/>
            <a:ext cx="222234" cy="153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49"/>
              </a:lnSpc>
            </a:pPr>
            <a:r>
              <a:rPr sz="1199" dirty="0">
                <a:solidFill>
                  <a:srgbClr val="000000"/>
                </a:solidFill>
                <a:latin typeface="NGQJGE+Symbol"/>
                <a:cs typeface="NGQJGE+Symbol"/>
              </a:rPr>
              <a:t>•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49760" y="2519186"/>
            <a:ext cx="6428889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49"/>
              </a:lnSpc>
            </a:pPr>
            <a:r>
              <a:rPr sz="1199" spc="-12" dirty="0">
                <a:solidFill>
                  <a:srgbClr val="000000"/>
                </a:solidFill>
                <a:latin typeface="HMHATJ+Calibri"/>
                <a:cs typeface="HMHATJ+Calibri"/>
              </a:rPr>
              <a:t>N’oubliez</a:t>
            </a:r>
            <a:r>
              <a:rPr sz="1199" spc="12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pas de nous indiquer si vous souhaitez être à la même table que </a:t>
            </a:r>
            <a:r>
              <a:rPr sz="1199" spc="-15" dirty="0" err="1">
                <a:solidFill>
                  <a:srgbClr val="000000"/>
                </a:solidFill>
                <a:latin typeface="HMHATJ+Calibri"/>
                <a:cs typeface="HMHATJ+Calibri"/>
              </a:rPr>
              <a:t>d’autres</a:t>
            </a:r>
            <a:r>
              <a:rPr sz="1199" spc="14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par</a:t>
            </a: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tic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ipants</a:t>
            </a:r>
            <a:endParaRPr sz="1199" dirty="0">
              <a:solidFill>
                <a:srgbClr val="000000"/>
              </a:solidFill>
              <a:latin typeface="HMHATJ+Calibri"/>
              <a:cs typeface="HMHATJ+Calibri"/>
            </a:endParaRPr>
          </a:p>
          <a:p>
            <a:pPr marL="34401">
              <a:lnSpc>
                <a:spcPts val="1249"/>
              </a:lnSpc>
              <a:spcBef>
                <a:spcPts val="249"/>
              </a:spcBef>
            </a:pP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(Les demandes groupées sont les bienvenues)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27527" y="2890069"/>
            <a:ext cx="222234" cy="691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49"/>
              </a:lnSpc>
            </a:pPr>
            <a:r>
              <a:rPr sz="1199" dirty="0">
                <a:solidFill>
                  <a:srgbClr val="000000"/>
                </a:solidFill>
                <a:latin typeface="NGQJGE+Symbol"/>
                <a:cs typeface="NGQJGE+Symbol"/>
              </a:rPr>
              <a:t>•</a:t>
            </a:r>
          </a:p>
          <a:p>
            <a:pPr>
              <a:lnSpc>
                <a:spcPts val="1249"/>
              </a:lnSpc>
              <a:spcBef>
                <a:spcPts val="249"/>
              </a:spcBef>
            </a:pPr>
            <a:r>
              <a:rPr sz="1199" dirty="0">
                <a:solidFill>
                  <a:srgbClr val="000000"/>
                </a:solidFill>
                <a:latin typeface="NGQJGE+Symbol"/>
                <a:cs typeface="NGQJGE+Symbol"/>
              </a:rPr>
              <a:t>•</a:t>
            </a:r>
          </a:p>
          <a:p>
            <a:pPr>
              <a:lnSpc>
                <a:spcPts val="1249"/>
              </a:lnSpc>
              <a:spcBef>
                <a:spcPts val="249"/>
              </a:spcBef>
            </a:pPr>
            <a:r>
              <a:rPr sz="1199" dirty="0">
                <a:solidFill>
                  <a:srgbClr val="000000"/>
                </a:solidFill>
                <a:latin typeface="NGQJGE+Symbol"/>
                <a:cs typeface="NGQJGE+Symbol"/>
              </a:rPr>
              <a:t>•</a:t>
            </a:r>
          </a:p>
          <a:p>
            <a:pPr>
              <a:lnSpc>
                <a:spcPts val="1249"/>
              </a:lnSpc>
              <a:spcBef>
                <a:spcPts val="249"/>
              </a:spcBef>
            </a:pPr>
            <a:r>
              <a:rPr sz="1199" dirty="0">
                <a:solidFill>
                  <a:srgbClr val="000000"/>
                </a:solidFill>
                <a:latin typeface="NGQJGE+Symbol"/>
                <a:cs typeface="NGQJGE+Symbol"/>
              </a:rPr>
              <a:t>•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55855" y="2899733"/>
            <a:ext cx="6596157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49"/>
              </a:lnSpc>
            </a:pPr>
            <a:r>
              <a:rPr sz="1199" spc="-12" dirty="0">
                <a:solidFill>
                  <a:srgbClr val="000000"/>
                </a:solidFill>
                <a:latin typeface="HMHATJ+Calibri"/>
                <a:cs typeface="HMHATJ+Calibri"/>
              </a:rPr>
              <a:t>N’oubliez</a:t>
            </a:r>
            <a:r>
              <a:rPr sz="1199" spc="12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pas vos couverts (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assie</a:t>
            </a:r>
            <a:r>
              <a:rPr lang="fr-FR"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tte</a:t>
            </a: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, verre, 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fourche</a:t>
            </a:r>
            <a:r>
              <a:rPr lang="fr-FR"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tte</a:t>
            </a: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, couteau, pe</a:t>
            </a: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ti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te</a:t>
            </a: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 cuillère).</a:t>
            </a:r>
          </a:p>
          <a:p>
            <a:pPr>
              <a:lnSpc>
                <a:spcPts val="1249"/>
              </a:lnSpc>
              <a:spcBef>
                <a:spcPts val="249"/>
              </a:spcBef>
            </a:pP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Plus 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aucune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inscrip</a:t>
            </a: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ti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on ne pourra être prise en compte au-delà du 1er mai 2024.</a:t>
            </a:r>
          </a:p>
          <a:p>
            <a:pPr>
              <a:lnSpc>
                <a:spcPts val="1249"/>
              </a:lnSpc>
              <a:spcBef>
                <a:spcPts val="249"/>
              </a:spcBef>
            </a:pPr>
            <a:r>
              <a:rPr sz="1199" spc="-30" dirty="0" err="1">
                <a:solidFill>
                  <a:srgbClr val="000000"/>
                </a:solidFill>
                <a:latin typeface="HMHATJ+Calibri"/>
                <a:cs typeface="HMHATJ+Calibri"/>
              </a:rPr>
              <a:t>Toute</a:t>
            </a:r>
            <a:r>
              <a:rPr sz="1199" spc="30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réserva</a:t>
            </a: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ti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on non 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accompagnée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 d</a:t>
            </a: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u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 règlement ne sera pas prise en compte.</a:t>
            </a:r>
          </a:p>
          <a:p>
            <a:pPr>
              <a:lnSpc>
                <a:spcPts val="1249"/>
              </a:lnSpc>
              <a:spcBef>
                <a:spcPts val="249"/>
              </a:spcBef>
            </a:pP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Heure limite </a:t>
            </a:r>
            <a:r>
              <a:rPr sz="1199" spc="-12" dirty="0">
                <a:solidFill>
                  <a:srgbClr val="000000"/>
                </a:solidFill>
                <a:latin typeface="HMHATJ+Calibri"/>
                <a:cs typeface="HMHATJ+Calibri"/>
              </a:rPr>
              <a:t>d’arrivée</a:t>
            </a:r>
            <a:r>
              <a:rPr sz="1199" spc="11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: 12h30, merci de nous prévenir si vous </a:t>
            </a:r>
            <a:r>
              <a:rPr sz="1199" spc="-14" dirty="0">
                <a:solidFill>
                  <a:srgbClr val="000000"/>
                </a:solidFill>
                <a:latin typeface="HMHATJ+Calibri"/>
                <a:cs typeface="HMHATJ+Calibri"/>
              </a:rPr>
              <a:t>avez</a:t>
            </a:r>
            <a:r>
              <a:rPr sz="1199" spc="14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du </a:t>
            </a:r>
            <a:r>
              <a:rPr sz="1199" spc="-10" dirty="0">
                <a:solidFill>
                  <a:srgbClr val="000000"/>
                </a:solidFill>
                <a:latin typeface="HMHATJ+Calibri"/>
                <a:cs typeface="HMHATJ+Calibri"/>
              </a:rPr>
              <a:t>retard</a:t>
            </a:r>
            <a:r>
              <a:rPr sz="1199" spc="10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ou un empêchement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61145" y="3839358"/>
            <a:ext cx="678593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60"/>
              </a:lnSpc>
            </a:pP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Une</a:t>
            </a:r>
            <a:r>
              <a:rPr sz="1498" b="1" spc="283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après-midi</a:t>
            </a:r>
            <a:r>
              <a:rPr sz="1498" b="1" spc="284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jeux</a:t>
            </a:r>
            <a:r>
              <a:rPr sz="1498" b="1" spc="283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intérieurs/extérieurs</a:t>
            </a:r>
            <a:r>
              <a:rPr sz="1498" b="1" spc="289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aura</a:t>
            </a:r>
            <a:r>
              <a:rPr sz="1498" b="1" spc="284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lieu</a:t>
            </a:r>
            <a:r>
              <a:rPr sz="1498" b="1" spc="283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à</a:t>
            </a:r>
            <a:r>
              <a:rPr sz="1498" b="1" spc="284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la</a:t>
            </a:r>
            <a:r>
              <a:rPr sz="1498" b="1" spc="283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suite</a:t>
            </a:r>
            <a:r>
              <a:rPr sz="1498" b="1" spc="286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du</a:t>
            </a:r>
            <a:r>
              <a:rPr sz="1498" b="1" spc="283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repas.</a:t>
            </a:r>
            <a:r>
              <a:rPr sz="1498" b="1" spc="283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endParaRPr lang="fr-FR" sz="1498" b="1" spc="283" dirty="0">
              <a:solidFill>
                <a:srgbClr val="008BB3"/>
              </a:solidFill>
              <a:latin typeface="MQHOLK+Calibri-BoldItalic"/>
              <a:cs typeface="MQHOLK+Calibri-BoldItalic"/>
            </a:endParaRPr>
          </a:p>
          <a:p>
            <a:pPr>
              <a:lnSpc>
                <a:spcPts val="1560"/>
              </a:lnSpc>
            </a:pPr>
            <a:r>
              <a:rPr sz="1498" b="1" dirty="0" err="1">
                <a:solidFill>
                  <a:srgbClr val="008BB3"/>
                </a:solidFill>
                <a:latin typeface="MQHOLK+Calibri-BoldItalic"/>
                <a:cs typeface="MQHOLK+Calibri-BoldItalic"/>
              </a:rPr>
              <a:t>Quel</a:t>
            </a:r>
            <a:r>
              <a:rPr lang="fr-FR"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jeu</a:t>
            </a:r>
            <a:r>
              <a:rPr lang="fr-FR"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 err="1">
                <a:solidFill>
                  <a:srgbClr val="008BB3"/>
                </a:solidFill>
                <a:latin typeface="MQHOLK+Calibri-BoldItalic"/>
                <a:cs typeface="MQHOLK+Calibri-BoldItalic"/>
              </a:rPr>
              <a:t>souhaitez</a:t>
            </a:r>
            <a:r>
              <a:rPr lang="fr-FR"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-</a:t>
            </a:r>
            <a:r>
              <a:rPr lang="fr-FR"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 err="1">
                <a:solidFill>
                  <a:srgbClr val="008BB3"/>
                </a:solidFill>
                <a:latin typeface="MQHOLK+Calibri-BoldItalic"/>
                <a:cs typeface="MQHOLK+Calibri-BoldItalic"/>
              </a:rPr>
              <a:t>vous</a:t>
            </a:r>
            <a:r>
              <a:rPr sz="1498" b="1" spc="675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proposer</a:t>
            </a:r>
            <a:r>
              <a:rPr lang="fr-FR"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et que p</a:t>
            </a:r>
            <a:r>
              <a:rPr sz="1498" b="1" dirty="0" err="1">
                <a:solidFill>
                  <a:srgbClr val="008BB3"/>
                </a:solidFill>
                <a:latin typeface="MQHOLK+Calibri-BoldItalic"/>
                <a:cs typeface="MQHOLK+Calibri-BoldItalic"/>
              </a:rPr>
              <a:t>ouvez-vous</a:t>
            </a:r>
            <a:r>
              <a:rPr sz="1498" b="1" spc="674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amener</a:t>
            </a:r>
            <a:r>
              <a:rPr sz="1498" b="1" spc="67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pour</a:t>
            </a:r>
            <a:r>
              <a:rPr sz="1498" b="1" spc="67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jouer</a:t>
            </a:r>
            <a:r>
              <a:rPr sz="1498" b="1" spc="67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avec</a:t>
            </a:r>
            <a:r>
              <a:rPr sz="1498" b="1" spc="672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les</a:t>
            </a:r>
            <a:r>
              <a:rPr sz="1498" b="1" spc="67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</a:t>
            </a:r>
            <a:r>
              <a:rPr sz="1498" b="1" dirty="0" err="1">
                <a:solidFill>
                  <a:srgbClr val="008BB3"/>
                </a:solidFill>
                <a:latin typeface="MQHOLK+Calibri-BoldItalic"/>
                <a:cs typeface="MQHOLK+Calibri-BoldItalic"/>
              </a:rPr>
              <a:t>autres</a:t>
            </a:r>
            <a:r>
              <a:rPr lang="fr-FR"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 participants </a:t>
            </a:r>
            <a:r>
              <a:rPr sz="1498" b="1" dirty="0">
                <a:solidFill>
                  <a:srgbClr val="008BB3"/>
                </a:solidFill>
                <a:latin typeface="MQHOLK+Calibri-BoldItalic"/>
                <a:cs typeface="MQHOLK+Calibri-BoldItalic"/>
              </a:rPr>
              <a:t>? (Scrabble, tarot, belote, pétanque, etc…)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61144" y="4524344"/>
            <a:ext cx="5261321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60"/>
              </a:lnSpc>
            </a:pPr>
            <a:r>
              <a:rPr sz="1498" b="1" dirty="0">
                <a:solidFill>
                  <a:srgbClr val="FF0000"/>
                </a:solidFill>
                <a:latin typeface="MQHOLK+Calibri-BoldItalic"/>
                <a:cs typeface="MQHOLK+Calibri-BoldItalic"/>
              </a:rPr>
              <a:t>Merci de remplir votre choix dans le </a:t>
            </a:r>
            <a:r>
              <a:rPr sz="1498" b="1" dirty="0" err="1">
                <a:solidFill>
                  <a:srgbClr val="FF0000"/>
                </a:solidFill>
                <a:latin typeface="MQHOLK+Calibri-BoldItalic"/>
                <a:cs typeface="MQHOLK+Calibri-BoldItalic"/>
              </a:rPr>
              <a:t>bulle</a:t>
            </a:r>
            <a:r>
              <a:rPr lang="fr-FR" sz="1498" b="1" dirty="0">
                <a:solidFill>
                  <a:srgbClr val="FF0000"/>
                </a:solidFill>
                <a:latin typeface="MQHOLK+Calibri-BoldItalic"/>
                <a:cs typeface="MQHOLK+Calibri-BoldItalic"/>
              </a:rPr>
              <a:t>tin </a:t>
            </a:r>
            <a:r>
              <a:rPr sz="1498" b="1" dirty="0" err="1">
                <a:solidFill>
                  <a:srgbClr val="FF0000"/>
                </a:solidFill>
                <a:latin typeface="MQHOLK+Calibri-BoldItalic"/>
                <a:cs typeface="MQHOLK+Calibri-BoldItalic"/>
              </a:rPr>
              <a:t>d’inscrip</a:t>
            </a:r>
            <a:r>
              <a:rPr lang="fr-FR" sz="1498" b="1" dirty="0">
                <a:solidFill>
                  <a:srgbClr val="FF0000"/>
                </a:solidFill>
                <a:latin typeface="MQHOLK+Calibri-BoldItalic"/>
                <a:cs typeface="MQHOLK+Calibri-BoldItalic"/>
              </a:rPr>
              <a:t>ti</a:t>
            </a:r>
            <a:r>
              <a:rPr sz="1498" b="1" dirty="0">
                <a:solidFill>
                  <a:srgbClr val="FF0000"/>
                </a:solidFill>
                <a:latin typeface="MQHOLK+Calibri-BoldItalic"/>
                <a:cs typeface="MQHOLK+Calibri-BoldItalic"/>
              </a:rPr>
              <a:t>on.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61145" y="4954689"/>
            <a:ext cx="6786665" cy="1025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49"/>
              </a:lnSpc>
            </a:pP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En espérant vous retrouver très bientôt et que le temps sera au </a:t>
            </a: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rendez-vous</a:t>
            </a:r>
            <a:r>
              <a:rPr lang="fr-FR" sz="1199" dirty="0">
                <a:solidFill>
                  <a:srgbClr val="000000"/>
                </a:solidFill>
                <a:latin typeface="HMHATJ+Calibri"/>
                <a:cs typeface="HMHATJ+Calibri"/>
              </a:rPr>
              <a:t>.</a:t>
            </a:r>
          </a:p>
          <a:p>
            <a:pPr>
              <a:lnSpc>
                <a:spcPts val="1249"/>
              </a:lnSpc>
            </a:pPr>
            <a:endParaRPr sz="1199" dirty="0">
              <a:solidFill>
                <a:srgbClr val="000000"/>
              </a:solidFill>
              <a:latin typeface="HMHATJ+Calibri"/>
              <a:cs typeface="HMHATJ+Calibri"/>
            </a:endParaRPr>
          </a:p>
          <a:p>
            <a:pPr>
              <a:lnSpc>
                <a:spcPts val="1249"/>
              </a:lnSpc>
              <a:spcBef>
                <a:spcPts val="249"/>
              </a:spcBef>
            </a:pPr>
            <a:r>
              <a:rPr sz="1199" dirty="0" err="1">
                <a:solidFill>
                  <a:srgbClr val="000000"/>
                </a:solidFill>
                <a:latin typeface="HMHATJ+Calibri"/>
                <a:cs typeface="HMHATJ+Calibri"/>
              </a:rPr>
              <a:t>Amicalement</a:t>
            </a:r>
            <a:endParaRPr lang="fr-FR" sz="1199" dirty="0">
              <a:solidFill>
                <a:srgbClr val="000000"/>
              </a:solidFill>
              <a:latin typeface="HMHATJ+Calibri"/>
              <a:cs typeface="HMHATJ+Calibri"/>
            </a:endParaRPr>
          </a:p>
          <a:p>
            <a:pPr>
              <a:lnSpc>
                <a:spcPts val="1249"/>
              </a:lnSpc>
              <a:spcBef>
                <a:spcPts val="249"/>
              </a:spcBef>
            </a:pPr>
            <a:endParaRPr lang="fr-FR" sz="1199" dirty="0">
              <a:solidFill>
                <a:srgbClr val="000000"/>
              </a:solidFill>
              <a:latin typeface="HMHATJ+Calibri"/>
              <a:cs typeface="HMHATJ+Calibri"/>
            </a:endParaRPr>
          </a:p>
          <a:p>
            <a:pPr>
              <a:lnSpc>
                <a:spcPts val="1249"/>
              </a:lnSpc>
              <a:spcBef>
                <a:spcPts val="249"/>
              </a:spcBef>
            </a:pPr>
            <a:r>
              <a:rPr sz="1199" dirty="0">
                <a:solidFill>
                  <a:srgbClr val="000000"/>
                </a:solidFill>
                <a:latin typeface="HFTADW+Calibri-Bold"/>
                <a:cs typeface="HFTADW+Calibri-Bold"/>
              </a:rPr>
              <a:t>La commission « Barbecue de </a:t>
            </a:r>
            <a:r>
              <a:rPr sz="1199" dirty="0" err="1">
                <a:solidFill>
                  <a:srgbClr val="000000"/>
                </a:solidFill>
                <a:latin typeface="HFTADW+Calibri-Bold"/>
                <a:cs typeface="HFTADW+Calibri-Bold"/>
              </a:rPr>
              <a:t>Printemp</a:t>
            </a:r>
            <a:r>
              <a:rPr lang="fr-FR" sz="1199" dirty="0">
                <a:solidFill>
                  <a:srgbClr val="000000"/>
                </a:solidFill>
                <a:latin typeface="HFTADW+Calibri-Bold"/>
                <a:cs typeface="HFTADW+Calibri-Bold"/>
              </a:rPr>
              <a:t>s</a:t>
            </a:r>
            <a:r>
              <a:rPr sz="1199" dirty="0">
                <a:solidFill>
                  <a:srgbClr val="000000"/>
                </a:solidFill>
                <a:latin typeface="HFTADW+Calibri-Bold"/>
                <a:cs typeface="HFTADW+Calibri-Bold"/>
              </a:rPr>
              <a:t>»</a:t>
            </a:r>
            <a:r>
              <a:rPr lang="fr-FR" sz="1199" dirty="0">
                <a:solidFill>
                  <a:srgbClr val="000000"/>
                </a:solidFill>
                <a:latin typeface="HFTADW+Calibri-Bold"/>
                <a:cs typeface="HFTADW+Calibri-Bold"/>
              </a:rPr>
              <a:t> </a:t>
            </a:r>
            <a:r>
              <a:rPr sz="1199" dirty="0" err="1">
                <a:solidFill>
                  <a:srgbClr val="000000"/>
                </a:solidFill>
                <a:latin typeface="HFTADW+Calibri-Bold"/>
                <a:cs typeface="HFTADW+Calibri-Bold"/>
              </a:rPr>
              <a:t>Epinay</a:t>
            </a:r>
            <a:r>
              <a:rPr sz="1199" dirty="0">
                <a:solidFill>
                  <a:srgbClr val="000000"/>
                </a:solidFill>
                <a:latin typeface="HFTADW+Calibri-Bold"/>
                <a:cs typeface="HFTADW+Calibri-Bold"/>
              </a:rPr>
              <a:t> Accueil</a:t>
            </a:r>
          </a:p>
          <a:p>
            <a:pPr>
              <a:lnSpc>
                <a:spcPts val="1249"/>
              </a:lnSpc>
              <a:spcBef>
                <a:spcPts val="249"/>
              </a:spcBef>
            </a:pPr>
            <a:r>
              <a:rPr sz="1199" dirty="0">
                <a:solidFill>
                  <a:srgbClr val="000000"/>
                </a:solidFill>
                <a:latin typeface="HFTADW+Calibri-Bold"/>
                <a:cs typeface="HFTADW+Calibri-Bold"/>
              </a:rPr>
              <a:t>————————————————————————————————————————————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18226" y="5980680"/>
            <a:ext cx="1254085" cy="1921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56"/>
              </a:lnSpc>
            </a:pPr>
            <a:r>
              <a:rPr lang="fr-FR" sz="1398" dirty="0">
                <a:solidFill>
                  <a:srgbClr val="000000"/>
                </a:solidFill>
                <a:latin typeface="HFTADW+Calibri-Bold"/>
                <a:cs typeface="HFTADW+Calibri-Bold"/>
              </a:rPr>
              <a:t>Nom - P</a:t>
            </a:r>
            <a:r>
              <a:rPr sz="1398" dirty="0" err="1">
                <a:solidFill>
                  <a:srgbClr val="000000"/>
                </a:solidFill>
                <a:latin typeface="HFTADW+Calibri-Bold"/>
                <a:cs typeface="HFTADW+Calibri-Bold"/>
              </a:rPr>
              <a:t>rénom</a:t>
            </a:r>
            <a:r>
              <a:rPr sz="1398" dirty="0">
                <a:solidFill>
                  <a:srgbClr val="000000"/>
                </a:solidFill>
                <a:latin typeface="HFTADW+Calibri-Bold"/>
                <a:cs typeface="HFTADW+Calibri-Bold"/>
              </a:rPr>
              <a:t> :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10298" y="5980611"/>
            <a:ext cx="906419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sz="1099" spc="-12" dirty="0">
                <a:solidFill>
                  <a:srgbClr val="000000"/>
                </a:solidFill>
                <a:latin typeface="HFTADW+Calibri-Bold"/>
                <a:cs typeface="HFTADW+Calibri-Bold"/>
              </a:rPr>
              <a:t>Teléphone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18226" y="6400388"/>
            <a:ext cx="2171945" cy="1921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56"/>
              </a:lnSpc>
            </a:pPr>
            <a:r>
              <a:rPr sz="1398" dirty="0">
                <a:solidFill>
                  <a:srgbClr val="000000"/>
                </a:solidFill>
                <a:latin typeface="HFTADW+Calibri-Bold"/>
                <a:cs typeface="HFTADW+Calibri-Bold"/>
              </a:rPr>
              <a:t>Souhaite être à la table de :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61144" y="9020015"/>
            <a:ext cx="5800535" cy="8325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49"/>
              </a:lnSpc>
            </a:pP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-</a:t>
            </a:r>
            <a:r>
              <a:rPr sz="1199" spc="309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b="1" dirty="0">
                <a:solidFill>
                  <a:srgbClr val="000000"/>
                </a:solidFill>
                <a:latin typeface="HFTADW+Calibri-Bold"/>
                <a:cs typeface="HFTADW+Calibri-Bold"/>
              </a:rPr>
              <a:t>Je souhaiterais </a:t>
            </a:r>
            <a:r>
              <a:rPr sz="1199" b="1" dirty="0" err="1">
                <a:solidFill>
                  <a:srgbClr val="000000"/>
                </a:solidFill>
                <a:latin typeface="HFTADW+Calibri-Bold"/>
                <a:cs typeface="HFTADW+Calibri-Bold"/>
              </a:rPr>
              <a:t>jouer</a:t>
            </a:r>
            <a:r>
              <a:rPr sz="1199" b="1" dirty="0">
                <a:solidFill>
                  <a:srgbClr val="000000"/>
                </a:solidFill>
                <a:latin typeface="HFTADW+Calibri-Bold"/>
                <a:cs typeface="HFTADW+Calibri-Bold"/>
              </a:rPr>
              <a:t> à</a:t>
            </a:r>
            <a:r>
              <a:rPr lang="fr-FR" sz="1199" b="1" dirty="0">
                <a:solidFill>
                  <a:srgbClr val="000000"/>
                </a:solidFill>
                <a:latin typeface="HFTADW+Calibri-Bold"/>
                <a:cs typeface="HFTADW+Calibri-Bold"/>
              </a:rPr>
              <a:t> </a:t>
            </a:r>
            <a:r>
              <a:rPr sz="1199" b="1" dirty="0">
                <a:solidFill>
                  <a:srgbClr val="000000"/>
                </a:solidFill>
                <a:latin typeface="HFTADW+Calibri-Bold"/>
                <a:cs typeface="HFTADW+Calibri-Bold"/>
              </a:rPr>
              <a:t>/</a:t>
            </a:r>
            <a:r>
              <a:rPr lang="fr-FR" sz="1199" b="1" dirty="0">
                <a:solidFill>
                  <a:srgbClr val="000000"/>
                </a:solidFill>
                <a:latin typeface="HFTADW+Calibri-Bold"/>
                <a:cs typeface="HFTADW+Calibri-Bold"/>
              </a:rPr>
              <a:t> </a:t>
            </a:r>
            <a:r>
              <a:rPr sz="1199" b="1" dirty="0">
                <a:solidFill>
                  <a:srgbClr val="000000"/>
                </a:solidFill>
                <a:latin typeface="HFTADW+Calibri-Bold"/>
                <a:cs typeface="HFTADW+Calibri-Bold"/>
              </a:rPr>
              <a:t>au</a:t>
            </a:r>
            <a:r>
              <a:rPr sz="1199" b="1" spc="10" dirty="0">
                <a:solidFill>
                  <a:srgbClr val="000000"/>
                </a:solidFill>
                <a:latin typeface="HFTADW+Calibri-Bold"/>
                <a:cs typeface="HFTADW+Calibri-Bold"/>
              </a:rPr>
              <a:t> </a:t>
            </a:r>
            <a:r>
              <a:rPr lang="fr-FR" sz="1199" dirty="0">
                <a:solidFill>
                  <a:srgbClr val="000000"/>
                </a:solidFill>
                <a:latin typeface="HFTADW+Calibri-Bold"/>
                <a:cs typeface="HFTADW+Calibri-Bold"/>
              </a:rPr>
              <a:t>           </a:t>
            </a:r>
            <a:r>
              <a:rPr sz="1199" dirty="0">
                <a:solidFill>
                  <a:srgbClr val="000000"/>
                </a:solidFill>
                <a:latin typeface="HFTADW+Calibri-Bold"/>
                <a:cs typeface="HFTADW+Calibri-Bold"/>
              </a:rPr>
              <a:t>__________________________________________________</a:t>
            </a:r>
          </a:p>
          <a:p>
            <a:pPr>
              <a:lnSpc>
                <a:spcPts val="1249"/>
              </a:lnSpc>
              <a:spcBef>
                <a:spcPts val="1747"/>
              </a:spcBef>
            </a:pPr>
            <a:r>
              <a:rPr sz="1199" dirty="0">
                <a:solidFill>
                  <a:srgbClr val="000000"/>
                </a:solidFill>
                <a:latin typeface="HMHATJ+Calibri"/>
                <a:cs typeface="HMHATJ+Calibri"/>
              </a:rPr>
              <a:t>-</a:t>
            </a:r>
            <a:r>
              <a:rPr sz="1199" spc="309" dirty="0">
                <a:solidFill>
                  <a:srgbClr val="000000"/>
                </a:solidFill>
                <a:latin typeface="HMHATJ+Calibri"/>
                <a:cs typeface="HMHATJ+Calibri"/>
              </a:rPr>
              <a:t> </a:t>
            </a:r>
            <a:r>
              <a:rPr sz="1199" b="1" dirty="0">
                <a:solidFill>
                  <a:srgbClr val="000000"/>
                </a:solidFill>
                <a:latin typeface="HFTADW+Calibri-Bold"/>
                <a:cs typeface="HFTADW+Calibri-Bold"/>
              </a:rPr>
              <a:t>Je peux amener le jeu : </a:t>
            </a:r>
            <a:r>
              <a:rPr sz="1199" dirty="0">
                <a:solidFill>
                  <a:srgbClr val="000000"/>
                </a:solidFill>
                <a:latin typeface="HFTADW+Calibri-Bold"/>
                <a:cs typeface="HFTADW+Calibri-Bold"/>
              </a:rPr>
              <a:t>_____________________________________________________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581099" y="9886505"/>
            <a:ext cx="5377922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sz="1099" dirty="0" err="1">
                <a:solidFill>
                  <a:srgbClr val="000000"/>
                </a:solidFill>
                <a:latin typeface="HFTADW+Calibri-Bold"/>
                <a:cs typeface="HFTADW+Calibri-Bold"/>
              </a:rPr>
              <a:t>Associa</a:t>
            </a:r>
            <a:r>
              <a:rPr lang="fr-FR" sz="1099" dirty="0" err="1">
                <a:solidFill>
                  <a:srgbClr val="000000"/>
                </a:solidFill>
                <a:latin typeface="HFTADW+Calibri-Bold"/>
                <a:cs typeface="HFTADW+Calibri-Bold"/>
              </a:rPr>
              <a:t>tion</a:t>
            </a:r>
            <a:r>
              <a:rPr sz="1099" dirty="0">
                <a:solidFill>
                  <a:srgbClr val="000000"/>
                </a:solidFill>
                <a:latin typeface="HFTADW+Calibri-Bold"/>
                <a:cs typeface="HFTADW+Calibri-Bold"/>
              </a:rPr>
              <a:t> Epinay-Accueil, 8 rue de l’Eglise, Mairie, 91360 </a:t>
            </a:r>
            <a:r>
              <a:rPr sz="1099" spc="-18" dirty="0">
                <a:solidFill>
                  <a:srgbClr val="000000"/>
                </a:solidFill>
                <a:latin typeface="HFTADW+Calibri-Bold"/>
                <a:cs typeface="HFTADW+Calibri-Bold"/>
              </a:rPr>
              <a:t>EPINAY</a:t>
            </a:r>
            <a:r>
              <a:rPr sz="1099" spc="18" dirty="0">
                <a:solidFill>
                  <a:srgbClr val="000000"/>
                </a:solidFill>
                <a:latin typeface="HFTADW+Calibri-Bold"/>
                <a:cs typeface="HFTADW+Calibri-Bold"/>
              </a:rPr>
              <a:t> </a:t>
            </a:r>
            <a:r>
              <a:rPr sz="1099" dirty="0">
                <a:solidFill>
                  <a:srgbClr val="000000"/>
                </a:solidFill>
                <a:latin typeface="HFTADW+Calibri-Bold"/>
                <a:cs typeface="HFTADW+Calibri-Bold"/>
              </a:rPr>
              <a:t>sur ORGE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595302" y="10051408"/>
            <a:ext cx="2053593" cy="1408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sz="1099" u="sng" dirty="0">
                <a:solidFill>
                  <a:srgbClr val="000000"/>
                </a:solidFill>
                <a:latin typeface="HFTADW+Calibri-Bold"/>
                <a:cs typeface="HFTADW+Calibri-Bold"/>
              </a:rPr>
              <a:t>Mail</a:t>
            </a:r>
            <a:r>
              <a:rPr sz="1099" dirty="0">
                <a:solidFill>
                  <a:srgbClr val="000000"/>
                </a:solidFill>
                <a:latin typeface="HFTADW+Calibri-Bold"/>
                <a:cs typeface="HFTADW+Calibri-Bold"/>
              </a:rPr>
              <a:t> : </a:t>
            </a:r>
            <a:r>
              <a:rPr sz="1099" dirty="0">
                <a:solidFill>
                  <a:srgbClr val="0563C1"/>
                </a:solidFill>
                <a:latin typeface="HFTADW+Calibri-Bold"/>
                <a:cs typeface="HFTADW+Calibri-Bold"/>
                <a:hlinkClick r:id="rId3"/>
              </a:rPr>
              <a:t>epinay.accueil@gmail.com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843994" y="10051408"/>
            <a:ext cx="1579206" cy="1408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sz="1099" u="sng" dirty="0">
                <a:solidFill>
                  <a:srgbClr val="000000"/>
                </a:solidFill>
                <a:latin typeface="HFTADW+Calibri-Bold"/>
                <a:cs typeface="HFTADW+Calibri-Bold"/>
              </a:rPr>
              <a:t>Site</a:t>
            </a:r>
            <a:r>
              <a:rPr sz="1099" dirty="0">
                <a:solidFill>
                  <a:srgbClr val="000000"/>
                </a:solidFill>
                <a:latin typeface="HFTADW+Calibri-Bold"/>
                <a:cs typeface="HFTADW+Calibri-Bold"/>
              </a:rPr>
              <a:t> : Epinay-accueil.com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211358" y="10216312"/>
            <a:ext cx="1285963" cy="1408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sz="1099" u="sng" spc="-32" dirty="0">
                <a:solidFill>
                  <a:srgbClr val="000000"/>
                </a:solidFill>
                <a:latin typeface="HFTADW+Calibri-Bold"/>
                <a:cs typeface="HFTADW+Calibri-Bold"/>
              </a:rPr>
              <a:t>Tél.</a:t>
            </a:r>
            <a:r>
              <a:rPr sz="1099" spc="31" dirty="0">
                <a:solidFill>
                  <a:srgbClr val="000000"/>
                </a:solidFill>
                <a:latin typeface="HFTADW+Calibri-Bold"/>
                <a:cs typeface="HFTADW+Calibri-Bold"/>
              </a:rPr>
              <a:t> </a:t>
            </a:r>
            <a:r>
              <a:rPr sz="1099" dirty="0">
                <a:solidFill>
                  <a:srgbClr val="000000"/>
                </a:solidFill>
                <a:latin typeface="HFTADW+Calibri-Bold"/>
                <a:cs typeface="HFTADW+Calibri-Bold"/>
              </a:rPr>
              <a:t>: 07 81 05 70 26</a:t>
            </a:r>
          </a:p>
        </p:txBody>
      </p:sp>
      <p:graphicFrame>
        <p:nvGraphicFramePr>
          <p:cNvPr id="28" name="Tableau 27">
            <a:extLst>
              <a:ext uri="{FF2B5EF4-FFF2-40B4-BE49-F238E27FC236}">
                <a16:creationId xmlns:a16="http://schemas.microsoft.com/office/drawing/2014/main" id="{FDB8663E-BFD7-673C-7470-FBB89E92E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549359"/>
              </p:ext>
            </p:extLst>
          </p:nvPr>
        </p:nvGraphicFramePr>
        <p:xfrm>
          <a:off x="518226" y="6718480"/>
          <a:ext cx="563628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976">
                  <a:extLst>
                    <a:ext uri="{9D8B030D-6E8A-4147-A177-3AD203B41FA5}">
                      <a16:colId xmlns:a16="http://schemas.microsoft.com/office/drawing/2014/main" val="30685735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9569686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198719436"/>
                    </a:ext>
                  </a:extLst>
                </a:gridCol>
              </a:tblGrid>
              <a:tr h="3194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Montant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45314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r>
                        <a:rPr lang="fr-FR" sz="1280" b="1" baseline="0" dirty="0"/>
                        <a:t>Adhérent                          22€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1491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80" b="1" baseline="0" dirty="0"/>
                        <a:t>Non adhérent                  30€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676544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r>
                        <a:rPr lang="fr-FR" sz="1280" b="1" baseline="0" dirty="0"/>
                        <a:t>Enfant de 7 à 12 ans       13€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478600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r>
                        <a:rPr lang="fr-FR" sz="1280" b="1" baseline="0" dirty="0"/>
                        <a:t>Enfant de – 7 ans           gratuit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352240"/>
                  </a:ext>
                </a:extLst>
              </a:tr>
              <a:tr h="319490">
                <a:tc>
                  <a:txBody>
                    <a:bodyPr/>
                    <a:lstStyle/>
                    <a:p>
                      <a:r>
                        <a:rPr lang="fr-FR" sz="1280" b="1" baseline="0" dirty="0"/>
                        <a:t>                                          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70227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61145" y="261269"/>
            <a:ext cx="2206537" cy="153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49"/>
              </a:lnSpc>
            </a:pPr>
            <a:r>
              <a:rPr sz="1199" dirty="0">
                <a:solidFill>
                  <a:srgbClr val="000000"/>
                </a:solidFill>
                <a:latin typeface="HFTADW+Calibri-Bold"/>
                <a:cs typeface="HFTADW+Calibri-Bold"/>
              </a:rPr>
              <a:t>Chère adhérente, cher adhérent,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464</Words>
  <Application>Microsoft Office PowerPoint</Application>
  <PresentationFormat>Personnalisé</PresentationFormat>
  <Paragraphs>68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HMHATJ+Calibri</vt:lpstr>
      <vt:lpstr>Calibri</vt:lpstr>
      <vt:lpstr>HFTADW+Calibri-Bold</vt:lpstr>
      <vt:lpstr>HGWSKO+Calibri Bold</vt:lpstr>
      <vt:lpstr>NGQJGE+Symbol</vt:lpstr>
      <vt:lpstr>EJQKNG+Calibri Bold Italic</vt:lpstr>
      <vt:lpstr>MQHOLK+Calibri-BoldItalic</vt:lpstr>
      <vt:lpstr>Theme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Régine &amp; Claude</dc:creator>
  <cp:lastModifiedBy>cl.lequesne@gmail.com</cp:lastModifiedBy>
  <cp:revision>4</cp:revision>
  <dcterms:modified xsi:type="dcterms:W3CDTF">2024-03-26T09:39:37Z</dcterms:modified>
</cp:coreProperties>
</file>